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sldIdLst>
    <p:sldId id="261" r:id="rId2"/>
    <p:sldId id="256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8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R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0F916E-6107-DF40-8F65-9276477C54D5}" type="datetimeFigureOut">
              <a:rPr lang="en-RO" smtClean="0"/>
              <a:t>02/19/2025</a:t>
            </a:fld>
            <a:endParaRPr lang="en-R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R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B39BA5-2B4A-7545-A3D1-B34E1D90DC4C}" type="slidenum">
              <a:rPr lang="en-RO" smtClean="0"/>
              <a:t>‹#›</a:t>
            </a:fld>
            <a:endParaRPr lang="en-RO"/>
          </a:p>
        </p:txBody>
      </p:sp>
    </p:spTree>
    <p:extLst>
      <p:ext uri="{BB962C8B-B14F-4D97-AF65-F5344CB8AC3E}">
        <p14:creationId xmlns:p14="http://schemas.microsoft.com/office/powerpoint/2010/main" val="34244045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8DBFC-A6A7-0340-96BA-EB9348C6F73C}" type="datetime1">
              <a:rPr lang="ro-RO" smtClean="0"/>
              <a:t>19.02.2025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International Student Symposium "Hortus Academicus“  April 05, 2024 - Bucharest, Romania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797E2-2A3A-4884-98E8-D273ADCDD6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58135-1FB5-B040-91FA-8E91B0B88D6B}" type="datetime1">
              <a:rPr lang="ro-RO" smtClean="0"/>
              <a:t>19.02.2025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International Student Symposium "Hortus Academicus“  April 05, 2024 - Bucharest, Romania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797E2-2A3A-4884-98E8-D273ADCDD6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5F83F-6D18-834D-81DA-5A146CB72E89}" type="datetime1">
              <a:rPr lang="ro-RO" smtClean="0"/>
              <a:t>19.02.2025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International Student Symposium "Hortus Academicus“  April 05, 2024 - Bucharest, Romania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797E2-2A3A-4884-98E8-D273ADCDD6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2999D-3E42-7549-9255-0B9906E08D64}" type="datetime1">
              <a:rPr lang="ro-RO" smtClean="0"/>
              <a:t>19.02.2025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International Student Symposium "Hortus Academicus“  April 05, 2024 - Bucharest, Romania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797E2-2A3A-4884-98E8-D273ADCDD6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50EBB-7A46-7A45-8E10-1CB905CEE483}" type="datetime1">
              <a:rPr lang="ro-RO" smtClean="0"/>
              <a:t>19.02.2025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International Student Symposium "Hortus Academicus“  April 05, 2024 - Bucharest, Romania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797E2-2A3A-4884-98E8-D273ADCDD6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03E37-D72D-9D43-9A2B-CBC1E5020313}" type="datetime1">
              <a:rPr lang="ro-RO" smtClean="0"/>
              <a:t>19.02.2025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International Student Symposium "Hortus Academicus“  April 05, 2024 - Bucharest, Romania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797E2-2A3A-4884-98E8-D273ADCDD6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F0F7C-DA80-4749-8B7C-758102A6F786}" type="datetime1">
              <a:rPr lang="ro-RO" smtClean="0"/>
              <a:t>19.02.2025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International Student Symposium "Hortus Academicus“  April 05, 2024 - Bucharest, Romania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797E2-2A3A-4884-98E8-D273ADCDD6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A3A67-AC83-3748-9267-9F4BE9403CBC}" type="datetime1">
              <a:rPr lang="ro-RO" smtClean="0"/>
              <a:t>19.02.2025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International Student Symposium "Hortus Academicus“  April 05, 2024 - Bucharest, Romania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797E2-2A3A-4884-98E8-D273ADCDD6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2E7FB-EF69-7947-A6A1-E79E15C640BB}" type="datetime1">
              <a:rPr lang="ro-RO" smtClean="0"/>
              <a:t>19.02.2025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International Student Symposium "Hortus Academicus“  April 05, 2024 - Bucharest, Romania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797E2-2A3A-4884-98E8-D273ADCDD6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7CF0C-A084-314E-B0F8-07160026301C}" type="datetime1">
              <a:rPr lang="ro-RO" smtClean="0"/>
              <a:t>19.02.2025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International Student Symposium "Hortus Academicus“  April 05, 2024 - Bucharest, Romania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797E2-2A3A-4884-98E8-D273ADCDD6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1C670-0817-2C4A-96BB-CA5675DD63B9}" type="datetime1">
              <a:rPr lang="ro-RO" smtClean="0"/>
              <a:t>19.02.2025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International Student Symposium "Hortus Academicus“  April 05, 2024 - Bucharest, Romania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797E2-2A3A-4884-98E8-D273ADCDD6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3A72E1-EEFA-6E4E-A4A3-FA31C6E37AC4}" type="datetime1">
              <a:rPr lang="ro-RO" smtClean="0"/>
              <a:t>19.02.2025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International Student Symposium "Hortus Academicus“  April 05, 2024 - Bucharest, Romania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3797E2-2A3A-4884-98E8-D273ADCDD60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C0B74E0-7832-413B-82A6-793A7A2E909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77043" y="-12800"/>
            <a:ext cx="11069623" cy="687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8813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en-US"/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1520825" y="4968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br>
              <a: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 Box 4">
            <a:extLst>
              <a:ext uri="{FF2B5EF4-FFF2-40B4-BE49-F238E27FC236}">
                <a16:creationId xmlns:a16="http://schemas.microsoft.com/office/drawing/2014/main" id="{9E8D18F5-9EC3-8316-9808-AC062760F3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9548" y="1651509"/>
            <a:ext cx="6296828" cy="12115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02538" tIns="51269" rIns="102538" bIns="51269">
            <a:spAutoFit/>
          </a:bodyPr>
          <a:lstStyle>
            <a:lvl1pPr defTabSz="4114800">
              <a:spcBef>
                <a:spcPct val="20000"/>
              </a:spcBef>
              <a:buChar char="•"/>
              <a:defRPr sz="14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62000" indent="-1285875" defTabSz="4114800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524000" indent="-1028700" defTabSz="4114800">
              <a:spcBef>
                <a:spcPct val="20000"/>
              </a:spcBef>
              <a:buChar char="•"/>
              <a:defRPr sz="10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286000" indent="-1028700" defTabSz="4114800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048000" indent="-1028700" defTabSz="411480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505200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962400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419600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876800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fr-FR" sz="3500" b="1" dirty="0"/>
              <a:t>The title of your presentation </a:t>
            </a:r>
            <a:r>
              <a:rPr lang="en-GB" altLang="fr-FR" sz="3600" b="1" dirty="0"/>
              <a:t>(max 40)</a:t>
            </a:r>
          </a:p>
        </p:txBody>
      </p:sp>
      <p:sp>
        <p:nvSpPr>
          <p:cNvPr id="13" name="Rectangle 6">
            <a:extLst>
              <a:ext uri="{FF2B5EF4-FFF2-40B4-BE49-F238E27FC236}">
                <a16:creationId xmlns:a16="http://schemas.microsoft.com/office/drawing/2014/main" id="{97F877AE-2B07-F208-F342-4114B65630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3928" y="4499432"/>
            <a:ext cx="4846242" cy="31898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02538" tIns="51269" rIns="102538" bIns="51269" anchor="ctr">
            <a:spAutoFit/>
          </a:bodyPr>
          <a:lstStyle>
            <a:lvl1pPr marL="342900" indent="-342900" defTabSz="15240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04900" indent="-342900" defTabSz="15240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866900" indent="-342900" defTabSz="15240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628900" indent="-342900" defTabSz="15240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390900" indent="-342900" defTabSz="15240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848100" indent="-342900" defTabSz="15240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305300" indent="-342900" defTabSz="15240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762500" indent="-342900" defTabSz="15240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219700" indent="-342900" defTabSz="15240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ja-JP" sz="1400" i="1" dirty="0">
                <a:ea typeface="MS PGothic" panose="020B0600070205080204" pitchFamily="34" charset="-128"/>
              </a:rPr>
              <a:t>   </a:t>
            </a:r>
            <a:r>
              <a:rPr lang="en-US" altLang="ja-JP" sz="1400" dirty="0">
                <a:ea typeface="MS PGothic" panose="020B0600070205080204" pitchFamily="34" charset="-128"/>
              </a:rPr>
              <a:t>Names of authors and affiliations may be here max 24pts</a:t>
            </a:r>
          </a:p>
        </p:txBody>
      </p:sp>
      <p:sp>
        <p:nvSpPr>
          <p:cNvPr id="14" name="Rectangle 6">
            <a:extLst>
              <a:ext uri="{FF2B5EF4-FFF2-40B4-BE49-F238E27FC236}">
                <a16:creationId xmlns:a16="http://schemas.microsoft.com/office/drawing/2014/main" id="{10E73F55-1AE4-D9C1-4A29-36A1E977F6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3928" y="5024520"/>
            <a:ext cx="4846242" cy="31898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02538" tIns="51269" rIns="102538" bIns="51269" anchor="ctr">
            <a:spAutoFit/>
          </a:bodyPr>
          <a:lstStyle>
            <a:lvl1pPr marL="342900" indent="-342900" defTabSz="15240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04900" indent="-342900" defTabSz="15240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866900" indent="-342900" defTabSz="15240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628900" indent="-342900" defTabSz="15240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390900" indent="-342900" defTabSz="15240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848100" indent="-342900" defTabSz="15240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305300" indent="-342900" defTabSz="15240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762500" indent="-342900" defTabSz="15240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219700" indent="-342900" defTabSz="15240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ja-JP" sz="1400" i="1" dirty="0">
                <a:ea typeface="MS PGothic" panose="020B0600070205080204" pitchFamily="34" charset="-128"/>
              </a:rPr>
              <a:t>   </a:t>
            </a:r>
            <a:r>
              <a:rPr lang="en-US" altLang="ja-JP" sz="1400" dirty="0">
                <a:ea typeface="MS PGothic" panose="020B0600070205080204" pitchFamily="34" charset="-128"/>
              </a:rPr>
              <a:t>Names of the coordinator professor 24pts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375D8C5-C0DA-39C2-7978-3037ABDD6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27784" y="6361112"/>
            <a:ext cx="3608040" cy="365125"/>
          </a:xfrm>
        </p:spPr>
        <p:txBody>
          <a:bodyPr/>
          <a:lstStyle/>
          <a:p>
            <a:r>
              <a:rPr lang="ro-RO" dirty="0"/>
              <a:t> International Student Symposium "IF IM CAD„</a:t>
            </a:r>
          </a:p>
          <a:p>
            <a:r>
              <a:rPr lang="en-US" sz="1200" dirty="0">
                <a:effectLst/>
                <a:ea typeface="PMingLiU" panose="02020500000000000000" pitchFamily="18" charset="-120"/>
              </a:rPr>
              <a:t>May 9th, 2025</a:t>
            </a:r>
            <a:endParaRPr lang="ro-RO" dirty="0"/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5D4F752-7F45-4188-98E6-C0EB7DA9192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31763"/>
            <a:ext cx="8496944" cy="100279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44465B0-ACFE-C76D-F78A-859EFB32EB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0" y="6182056"/>
            <a:ext cx="3888432" cy="485622"/>
          </a:xfrm>
        </p:spPr>
        <p:txBody>
          <a:bodyPr/>
          <a:lstStyle/>
          <a:p>
            <a:r>
              <a:rPr lang="ro-RO" dirty="0"/>
              <a:t> International Student Symposium "IF IM CAD„</a:t>
            </a:r>
          </a:p>
          <a:p>
            <a:r>
              <a:rPr lang="en-US" sz="1200" dirty="0">
                <a:effectLst/>
                <a:ea typeface="PMingLiU" panose="02020500000000000000" pitchFamily="18" charset="-120"/>
              </a:rPr>
              <a:t>May 9th, 2025</a:t>
            </a:r>
            <a:endParaRPr lang="ro-RO" dirty="0"/>
          </a:p>
          <a:p>
            <a:endParaRPr lang="en-US" dirty="0"/>
          </a:p>
        </p:txBody>
      </p:sp>
      <p:sp>
        <p:nvSpPr>
          <p:cNvPr id="4" name="Text Box 4">
            <a:extLst>
              <a:ext uri="{FF2B5EF4-FFF2-40B4-BE49-F238E27FC236}">
                <a16:creationId xmlns:a16="http://schemas.microsoft.com/office/drawing/2014/main" id="{9FF75174-3FCD-A402-A201-9298AB8E05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544" y="278061"/>
            <a:ext cx="5184576" cy="5959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02538" tIns="51269" rIns="102538" bIns="51269">
            <a:spAutoFit/>
          </a:bodyPr>
          <a:lstStyle>
            <a:lvl1pPr defTabSz="4114800">
              <a:spcBef>
                <a:spcPct val="20000"/>
              </a:spcBef>
              <a:buChar char="•"/>
              <a:defRPr sz="14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62000" indent="-1285875" defTabSz="4114800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524000" indent="-1028700" defTabSz="4114800">
              <a:spcBef>
                <a:spcPct val="20000"/>
              </a:spcBef>
              <a:buChar char="•"/>
              <a:defRPr sz="10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286000" indent="-1028700" defTabSz="4114800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048000" indent="-1028700" defTabSz="411480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505200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962400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419600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876800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fr-FR" sz="3200" b="1" dirty="0"/>
              <a:t>Introduction &amp; Objectives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27B853A-CBB2-E4B2-0AD4-A5D0E875C12F}"/>
              </a:ext>
            </a:extLst>
          </p:cNvPr>
          <p:cNvSpPr/>
          <p:nvPr/>
        </p:nvSpPr>
        <p:spPr>
          <a:xfrm>
            <a:off x="467544" y="1124744"/>
            <a:ext cx="699684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0"/>
              </a:spcBef>
            </a:pPr>
            <a:r>
              <a:rPr lang="fr-FR" altLang="ja-JP" sz="1500" dirty="0" err="1">
                <a:ea typeface="MS PGothic" panose="020B0600070205080204" pitchFamily="34" charset="-128"/>
              </a:rPr>
              <a:t>Your</a:t>
            </a:r>
            <a:r>
              <a:rPr lang="fr-FR" altLang="ja-JP" sz="1500" dirty="0">
                <a:ea typeface="MS PGothic" panose="020B0600070205080204" pitchFamily="34" charset="-128"/>
              </a:rPr>
              <a:t> introduction </a:t>
            </a:r>
            <a:r>
              <a:rPr lang="fr-FR" altLang="ja-JP" sz="1500" dirty="0" err="1">
                <a:ea typeface="MS PGothic" panose="020B0600070205080204" pitchFamily="34" charset="-128"/>
              </a:rPr>
              <a:t>text</a:t>
            </a:r>
            <a:r>
              <a:rPr lang="fr-FR" altLang="ja-JP" sz="1500" dirty="0">
                <a:ea typeface="MS PGothic" panose="020B0600070205080204" pitchFamily="34" charset="-128"/>
              </a:rPr>
              <a:t> </a:t>
            </a:r>
            <a:r>
              <a:rPr lang="ro-RO" altLang="ja-JP" sz="1500" dirty="0">
                <a:ea typeface="MS PGothic" panose="020B0600070205080204" pitchFamily="34" charset="-128"/>
              </a:rPr>
              <a:t>20</a:t>
            </a:r>
            <a:r>
              <a:rPr lang="fr-FR" altLang="ja-JP" sz="1500" dirty="0">
                <a:ea typeface="MS PGothic" panose="020B0600070205080204" pitchFamily="34" charset="-128"/>
              </a:rPr>
              <a:t>pts; </a:t>
            </a:r>
            <a:r>
              <a:rPr lang="fr-FR" altLang="ja-JP" sz="1500" dirty="0" err="1">
                <a:ea typeface="MS PGothic" panose="020B0600070205080204" pitchFamily="34" charset="-128"/>
              </a:rPr>
              <a:t>Your</a:t>
            </a:r>
            <a:r>
              <a:rPr lang="fr-FR" altLang="ja-JP" sz="1500" dirty="0">
                <a:ea typeface="MS PGothic" panose="020B0600070205080204" pitchFamily="34" charset="-128"/>
              </a:rPr>
              <a:t> introduction </a:t>
            </a:r>
            <a:r>
              <a:rPr lang="fr-FR" altLang="ja-JP" sz="1500" dirty="0" err="1">
                <a:ea typeface="MS PGothic" panose="020B0600070205080204" pitchFamily="34" charset="-128"/>
              </a:rPr>
              <a:t>text</a:t>
            </a:r>
            <a:r>
              <a:rPr lang="fr-FR" altLang="ja-JP" sz="1500" dirty="0">
                <a:ea typeface="MS PGothic" panose="020B0600070205080204" pitchFamily="34" charset="-128"/>
              </a:rPr>
              <a:t> </a:t>
            </a:r>
            <a:r>
              <a:rPr lang="ro-RO" altLang="ja-JP" sz="1500" dirty="0">
                <a:ea typeface="MS PGothic" panose="020B0600070205080204" pitchFamily="34" charset="-128"/>
              </a:rPr>
              <a:t>20</a:t>
            </a:r>
            <a:r>
              <a:rPr lang="fr-FR" altLang="ja-JP" sz="1500" dirty="0">
                <a:ea typeface="MS PGothic" panose="020B0600070205080204" pitchFamily="34" charset="-128"/>
              </a:rPr>
              <a:t>pts; </a:t>
            </a:r>
            <a:r>
              <a:rPr lang="fr-FR" altLang="ja-JP" sz="1500" dirty="0" err="1">
                <a:ea typeface="MS PGothic" panose="020B0600070205080204" pitchFamily="34" charset="-128"/>
              </a:rPr>
              <a:t>Your</a:t>
            </a:r>
            <a:r>
              <a:rPr lang="fr-FR" altLang="ja-JP" sz="1500" dirty="0">
                <a:ea typeface="MS PGothic" panose="020B0600070205080204" pitchFamily="34" charset="-128"/>
              </a:rPr>
              <a:t> introduction </a:t>
            </a:r>
            <a:r>
              <a:rPr lang="fr-FR" altLang="ja-JP" sz="1500" dirty="0" err="1">
                <a:ea typeface="MS PGothic" panose="020B0600070205080204" pitchFamily="34" charset="-128"/>
              </a:rPr>
              <a:t>text</a:t>
            </a:r>
            <a:r>
              <a:rPr lang="fr-FR" altLang="ja-JP" sz="1500" dirty="0">
                <a:ea typeface="MS PGothic" panose="020B0600070205080204" pitchFamily="34" charset="-128"/>
              </a:rPr>
              <a:t> </a:t>
            </a:r>
            <a:r>
              <a:rPr lang="ro-RO" altLang="ja-JP" sz="1500" dirty="0">
                <a:ea typeface="MS PGothic" panose="020B0600070205080204" pitchFamily="34" charset="-128"/>
              </a:rPr>
              <a:t>20</a:t>
            </a:r>
            <a:r>
              <a:rPr lang="fr-FR" altLang="ja-JP" sz="1500" dirty="0">
                <a:ea typeface="MS PGothic" panose="020B0600070205080204" pitchFamily="34" charset="-128"/>
              </a:rPr>
              <a:t>pts; </a:t>
            </a:r>
            <a:r>
              <a:rPr lang="fr-FR" altLang="ja-JP" sz="1500" dirty="0" err="1">
                <a:ea typeface="MS PGothic" panose="020B0600070205080204" pitchFamily="34" charset="-128"/>
              </a:rPr>
              <a:t>Your</a:t>
            </a:r>
            <a:r>
              <a:rPr lang="fr-FR" altLang="ja-JP" sz="1500" dirty="0">
                <a:ea typeface="MS PGothic" panose="020B0600070205080204" pitchFamily="34" charset="-128"/>
              </a:rPr>
              <a:t> introduction </a:t>
            </a:r>
            <a:r>
              <a:rPr lang="fr-FR" altLang="ja-JP" sz="1500" dirty="0" err="1">
                <a:ea typeface="MS PGothic" panose="020B0600070205080204" pitchFamily="34" charset="-128"/>
              </a:rPr>
              <a:t>text</a:t>
            </a:r>
            <a:r>
              <a:rPr lang="fr-FR" altLang="ja-JP" sz="1500" dirty="0">
                <a:ea typeface="MS PGothic" panose="020B0600070205080204" pitchFamily="34" charset="-128"/>
              </a:rPr>
              <a:t> </a:t>
            </a:r>
            <a:r>
              <a:rPr lang="ro-RO" altLang="ja-JP" sz="1500" dirty="0">
                <a:ea typeface="MS PGothic" panose="020B0600070205080204" pitchFamily="34" charset="-128"/>
              </a:rPr>
              <a:t>20</a:t>
            </a:r>
            <a:r>
              <a:rPr lang="fr-FR" altLang="ja-JP" sz="1500" dirty="0">
                <a:ea typeface="MS PGothic" panose="020B0600070205080204" pitchFamily="34" charset="-128"/>
              </a:rPr>
              <a:t>pts; </a:t>
            </a:r>
            <a:r>
              <a:rPr lang="fr-FR" altLang="ja-JP" sz="1500" dirty="0" err="1">
                <a:ea typeface="MS PGothic" panose="020B0600070205080204" pitchFamily="34" charset="-128"/>
              </a:rPr>
              <a:t>Your</a:t>
            </a:r>
            <a:r>
              <a:rPr lang="fr-FR" altLang="ja-JP" sz="1500" dirty="0">
                <a:ea typeface="MS PGothic" panose="020B0600070205080204" pitchFamily="34" charset="-128"/>
              </a:rPr>
              <a:t> introduction </a:t>
            </a:r>
            <a:r>
              <a:rPr lang="fr-FR" altLang="ja-JP" sz="1500" dirty="0" err="1">
                <a:ea typeface="MS PGothic" panose="020B0600070205080204" pitchFamily="34" charset="-128"/>
              </a:rPr>
              <a:t>text</a:t>
            </a:r>
            <a:r>
              <a:rPr lang="fr-FR" altLang="ja-JP" sz="1500" dirty="0">
                <a:ea typeface="MS PGothic" panose="020B0600070205080204" pitchFamily="34" charset="-128"/>
              </a:rPr>
              <a:t> </a:t>
            </a:r>
            <a:r>
              <a:rPr lang="ro-RO" altLang="ja-JP" sz="1500" dirty="0">
                <a:ea typeface="MS PGothic" panose="020B0600070205080204" pitchFamily="34" charset="-128"/>
              </a:rPr>
              <a:t>20</a:t>
            </a:r>
            <a:r>
              <a:rPr lang="fr-FR" altLang="ja-JP" sz="1500" dirty="0">
                <a:ea typeface="MS PGothic" panose="020B0600070205080204" pitchFamily="34" charset="-128"/>
              </a:rPr>
              <a:t>pts; </a:t>
            </a:r>
            <a:r>
              <a:rPr lang="fr-FR" altLang="ja-JP" sz="1500" dirty="0" err="1">
                <a:ea typeface="MS PGothic" panose="020B0600070205080204" pitchFamily="34" charset="-128"/>
              </a:rPr>
              <a:t>Your</a:t>
            </a:r>
            <a:r>
              <a:rPr lang="fr-FR" altLang="ja-JP" sz="1500" dirty="0">
                <a:ea typeface="MS PGothic" panose="020B0600070205080204" pitchFamily="34" charset="-128"/>
              </a:rPr>
              <a:t> introduction </a:t>
            </a:r>
            <a:r>
              <a:rPr lang="fr-FR" altLang="ja-JP" sz="1500" dirty="0" err="1">
                <a:ea typeface="MS PGothic" panose="020B0600070205080204" pitchFamily="34" charset="-128"/>
              </a:rPr>
              <a:t>text</a:t>
            </a:r>
            <a:r>
              <a:rPr lang="fr-FR" altLang="ja-JP" sz="1500" dirty="0">
                <a:ea typeface="MS PGothic" panose="020B0600070205080204" pitchFamily="34" charset="-128"/>
              </a:rPr>
              <a:t> </a:t>
            </a:r>
            <a:r>
              <a:rPr lang="ro-RO" altLang="ja-JP" sz="1500" dirty="0">
                <a:ea typeface="MS PGothic" panose="020B0600070205080204" pitchFamily="34" charset="-128"/>
              </a:rPr>
              <a:t>20</a:t>
            </a:r>
            <a:r>
              <a:rPr lang="fr-FR" altLang="ja-JP" sz="1500" dirty="0">
                <a:ea typeface="MS PGothic" panose="020B0600070205080204" pitchFamily="34" charset="-128"/>
              </a:rPr>
              <a:t>pts</a:t>
            </a:r>
          </a:p>
          <a:p>
            <a:pPr algn="just">
              <a:spcBef>
                <a:spcPct val="0"/>
              </a:spcBef>
            </a:pPr>
            <a:endParaRPr lang="fr-FR" altLang="fr-FR" sz="1500" dirty="0">
              <a:ea typeface="MS PGothic" panose="020B0600070205080204" pitchFamily="34" charset="-128"/>
            </a:endParaRPr>
          </a:p>
          <a:p>
            <a:pPr algn="just">
              <a:spcBef>
                <a:spcPct val="0"/>
              </a:spcBef>
            </a:pPr>
            <a:r>
              <a:rPr lang="ro-RO" altLang="fr-FR" sz="1500" dirty="0"/>
              <a:t>A</a:t>
            </a:r>
            <a:r>
              <a:rPr lang="en-US" altLang="fr-FR" sz="1500" dirty="0"/>
              <a:t> short presentation of the state of the art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EC28DE7D-B765-4A74-958A-A6B0E0E85EF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061" y="6121807"/>
            <a:ext cx="4114800" cy="485622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A325ED4F-7871-FD24-132A-3366144972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0" y="6182056"/>
            <a:ext cx="3960440" cy="485622"/>
          </a:xfrm>
        </p:spPr>
        <p:txBody>
          <a:bodyPr/>
          <a:lstStyle/>
          <a:p>
            <a:r>
              <a:rPr lang="ro-RO" i="1" dirty="0"/>
              <a:t> International Student Symposium "IF IM CAD„</a:t>
            </a:r>
          </a:p>
          <a:p>
            <a:r>
              <a:rPr lang="en-US" sz="1200" i="1" dirty="0">
                <a:effectLst/>
                <a:ea typeface="PMingLiU" panose="02020500000000000000" pitchFamily="18" charset="-120"/>
              </a:rPr>
              <a:t>May 9th, 2025</a:t>
            </a:r>
            <a:endParaRPr lang="ro-RO" i="1" dirty="0"/>
          </a:p>
          <a:p>
            <a:endParaRPr lang="en-US" i="1" dirty="0"/>
          </a:p>
        </p:txBody>
      </p:sp>
      <p:sp>
        <p:nvSpPr>
          <p:cNvPr id="10" name="Text Box 4">
            <a:extLst>
              <a:ext uri="{FF2B5EF4-FFF2-40B4-BE49-F238E27FC236}">
                <a16:creationId xmlns:a16="http://schemas.microsoft.com/office/drawing/2014/main" id="{EE619930-1464-D9A1-6C40-D4FE8C33FA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544" y="278061"/>
            <a:ext cx="4824536" cy="5959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02538" tIns="51269" rIns="102538" bIns="51269">
            <a:spAutoFit/>
          </a:bodyPr>
          <a:lstStyle>
            <a:lvl1pPr defTabSz="4114800">
              <a:spcBef>
                <a:spcPct val="20000"/>
              </a:spcBef>
              <a:buChar char="•"/>
              <a:defRPr sz="14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62000" indent="-1285875" defTabSz="4114800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524000" indent="-1028700" defTabSz="4114800">
              <a:spcBef>
                <a:spcPct val="20000"/>
              </a:spcBef>
              <a:buChar char="•"/>
              <a:defRPr sz="10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286000" indent="-1028700" defTabSz="4114800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048000" indent="-1028700" defTabSz="411480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505200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962400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419600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876800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fr-FR" sz="3200" b="1" dirty="0"/>
              <a:t>Materials &amp; Methods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F910688-628A-3F88-E9DF-54DD0C21EBA4}"/>
              </a:ext>
            </a:extLst>
          </p:cNvPr>
          <p:cNvSpPr/>
          <p:nvPr/>
        </p:nvSpPr>
        <p:spPr>
          <a:xfrm>
            <a:off x="467544" y="1124744"/>
            <a:ext cx="784887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0"/>
              </a:spcBef>
            </a:pPr>
            <a:r>
              <a:rPr lang="en-US" altLang="ja-JP" sz="1500" dirty="0">
                <a:solidFill>
                  <a:srgbClr val="000000"/>
                </a:solidFill>
                <a:ea typeface="MS Mincho" panose="02020609040205080304" pitchFamily="49" charset="-128"/>
                <a:cs typeface="Arial" panose="020B0604020202020204" pitchFamily="34" charset="0"/>
              </a:rPr>
              <a:t>M&amp;M </a:t>
            </a:r>
            <a:r>
              <a:rPr lang="ro-RO" altLang="ja-JP" sz="1500" dirty="0">
                <a:solidFill>
                  <a:srgbClr val="000000"/>
                </a:solidFill>
                <a:ea typeface="MS Mincho" panose="02020609040205080304" pitchFamily="49" charset="-128"/>
                <a:cs typeface="Arial" panose="020B0604020202020204" pitchFamily="34" charset="0"/>
              </a:rPr>
              <a:t>24</a:t>
            </a:r>
            <a:r>
              <a:rPr lang="en-US" altLang="ja-JP" sz="1500" dirty="0">
                <a:solidFill>
                  <a:srgbClr val="000000"/>
                </a:solidFill>
                <a:ea typeface="MS Mincho" panose="02020609040205080304" pitchFamily="49" charset="-128"/>
                <a:cs typeface="Arial" panose="020B0604020202020204" pitchFamily="34" charset="0"/>
              </a:rPr>
              <a:t>pts; M&amp;M </a:t>
            </a:r>
            <a:r>
              <a:rPr lang="ro-RO" altLang="ja-JP" sz="1500" dirty="0">
                <a:solidFill>
                  <a:srgbClr val="000000"/>
                </a:solidFill>
                <a:ea typeface="MS Mincho" panose="02020609040205080304" pitchFamily="49" charset="-128"/>
                <a:cs typeface="Arial" panose="020B0604020202020204" pitchFamily="34" charset="0"/>
              </a:rPr>
              <a:t>24</a:t>
            </a:r>
            <a:r>
              <a:rPr lang="en-US" altLang="ja-JP" sz="1500" dirty="0">
                <a:solidFill>
                  <a:srgbClr val="000000"/>
                </a:solidFill>
                <a:ea typeface="MS Mincho" panose="02020609040205080304" pitchFamily="49" charset="-128"/>
                <a:cs typeface="Arial" panose="020B0604020202020204" pitchFamily="34" charset="0"/>
              </a:rPr>
              <a:t>pts; M&amp;M </a:t>
            </a:r>
            <a:r>
              <a:rPr lang="ro-RO" altLang="ja-JP" sz="1500" dirty="0">
                <a:solidFill>
                  <a:srgbClr val="000000"/>
                </a:solidFill>
                <a:ea typeface="MS Mincho" panose="02020609040205080304" pitchFamily="49" charset="-128"/>
                <a:cs typeface="Arial" panose="020B0604020202020204" pitchFamily="34" charset="0"/>
              </a:rPr>
              <a:t>24</a:t>
            </a:r>
            <a:r>
              <a:rPr lang="en-US" altLang="ja-JP" sz="1500" dirty="0">
                <a:solidFill>
                  <a:srgbClr val="000000"/>
                </a:solidFill>
                <a:ea typeface="MS Mincho" panose="02020609040205080304" pitchFamily="49" charset="-128"/>
                <a:cs typeface="Arial" panose="020B0604020202020204" pitchFamily="34" charset="0"/>
              </a:rPr>
              <a:t>pts M&amp;M </a:t>
            </a:r>
            <a:r>
              <a:rPr lang="ro-RO" altLang="ja-JP" sz="1500" dirty="0">
                <a:solidFill>
                  <a:srgbClr val="000000"/>
                </a:solidFill>
                <a:ea typeface="MS Mincho" panose="02020609040205080304" pitchFamily="49" charset="-128"/>
                <a:cs typeface="Arial" panose="020B0604020202020204" pitchFamily="34" charset="0"/>
              </a:rPr>
              <a:t>24</a:t>
            </a:r>
            <a:r>
              <a:rPr lang="en-US" altLang="ja-JP" sz="1500" dirty="0">
                <a:solidFill>
                  <a:srgbClr val="000000"/>
                </a:solidFill>
                <a:ea typeface="MS Mincho" panose="02020609040205080304" pitchFamily="49" charset="-128"/>
                <a:cs typeface="Arial" panose="020B0604020202020204" pitchFamily="34" charset="0"/>
              </a:rPr>
              <a:t>pts; M&amp;M </a:t>
            </a:r>
            <a:r>
              <a:rPr lang="ro-RO" altLang="ja-JP" sz="1500" dirty="0">
                <a:solidFill>
                  <a:srgbClr val="000000"/>
                </a:solidFill>
                <a:ea typeface="MS Mincho" panose="02020609040205080304" pitchFamily="49" charset="-128"/>
                <a:cs typeface="Arial" panose="020B0604020202020204" pitchFamily="34" charset="0"/>
              </a:rPr>
              <a:t>24</a:t>
            </a:r>
            <a:r>
              <a:rPr lang="en-US" altLang="ja-JP" sz="1500" dirty="0">
                <a:solidFill>
                  <a:srgbClr val="000000"/>
                </a:solidFill>
                <a:ea typeface="MS Mincho" panose="02020609040205080304" pitchFamily="49" charset="-128"/>
                <a:cs typeface="Arial" panose="020B0604020202020204" pitchFamily="34" charset="0"/>
              </a:rPr>
              <a:t>pts; M&amp;M </a:t>
            </a:r>
            <a:r>
              <a:rPr lang="ro-RO" altLang="ja-JP" sz="1500" dirty="0">
                <a:solidFill>
                  <a:srgbClr val="000000"/>
                </a:solidFill>
                <a:ea typeface="MS Mincho" panose="02020609040205080304" pitchFamily="49" charset="-128"/>
                <a:cs typeface="Arial" panose="020B0604020202020204" pitchFamily="34" charset="0"/>
              </a:rPr>
              <a:t>24</a:t>
            </a:r>
            <a:r>
              <a:rPr lang="en-US" altLang="ja-JP" sz="1500" dirty="0">
                <a:solidFill>
                  <a:srgbClr val="000000"/>
                </a:solidFill>
                <a:ea typeface="MS Mincho" panose="02020609040205080304" pitchFamily="49" charset="-128"/>
                <a:cs typeface="Arial" panose="020B0604020202020204" pitchFamily="34" charset="0"/>
              </a:rPr>
              <a:t>pts; M&amp;M </a:t>
            </a:r>
            <a:r>
              <a:rPr lang="ro-RO" altLang="ja-JP" sz="1500" dirty="0">
                <a:solidFill>
                  <a:srgbClr val="000000"/>
                </a:solidFill>
                <a:ea typeface="MS Mincho" panose="02020609040205080304" pitchFamily="49" charset="-128"/>
                <a:cs typeface="Arial" panose="020B0604020202020204" pitchFamily="34" charset="0"/>
              </a:rPr>
              <a:t>24</a:t>
            </a:r>
            <a:r>
              <a:rPr lang="en-US" altLang="ja-JP" sz="1500" dirty="0">
                <a:solidFill>
                  <a:srgbClr val="000000"/>
                </a:solidFill>
                <a:ea typeface="MS Mincho" panose="02020609040205080304" pitchFamily="49" charset="-128"/>
                <a:cs typeface="Arial" panose="020B0604020202020204" pitchFamily="34" charset="0"/>
              </a:rPr>
              <a:t>pts; M&amp;M </a:t>
            </a:r>
            <a:r>
              <a:rPr lang="ro-RO" altLang="ja-JP" sz="1500" dirty="0">
                <a:solidFill>
                  <a:srgbClr val="000000"/>
                </a:solidFill>
                <a:ea typeface="MS Mincho" panose="02020609040205080304" pitchFamily="49" charset="-128"/>
                <a:cs typeface="Arial" panose="020B0604020202020204" pitchFamily="34" charset="0"/>
              </a:rPr>
              <a:t>24</a:t>
            </a:r>
            <a:r>
              <a:rPr lang="en-US" altLang="ja-JP" sz="1500" dirty="0">
                <a:solidFill>
                  <a:srgbClr val="000000"/>
                </a:solidFill>
                <a:ea typeface="MS Mincho" panose="02020609040205080304" pitchFamily="49" charset="-128"/>
                <a:cs typeface="Arial" panose="020B0604020202020204" pitchFamily="34" charset="0"/>
              </a:rPr>
              <a:t>pts; M&amp;M </a:t>
            </a:r>
            <a:r>
              <a:rPr lang="ro-RO" altLang="ja-JP" sz="1500" dirty="0">
                <a:solidFill>
                  <a:srgbClr val="000000"/>
                </a:solidFill>
                <a:ea typeface="MS Mincho" panose="02020609040205080304" pitchFamily="49" charset="-128"/>
                <a:cs typeface="Arial" panose="020B0604020202020204" pitchFamily="34" charset="0"/>
              </a:rPr>
              <a:t>24</a:t>
            </a:r>
            <a:r>
              <a:rPr lang="en-US" altLang="ja-JP" sz="1500" dirty="0">
                <a:solidFill>
                  <a:srgbClr val="000000"/>
                </a:solidFill>
                <a:ea typeface="MS Mincho" panose="02020609040205080304" pitchFamily="49" charset="-128"/>
                <a:cs typeface="Arial" panose="020B0604020202020204" pitchFamily="34" charset="0"/>
              </a:rPr>
              <a:t>pts; M&amp;M </a:t>
            </a:r>
            <a:r>
              <a:rPr lang="ro-RO" altLang="ja-JP" sz="1500" dirty="0">
                <a:solidFill>
                  <a:srgbClr val="000000"/>
                </a:solidFill>
                <a:ea typeface="MS Mincho" panose="02020609040205080304" pitchFamily="49" charset="-128"/>
                <a:cs typeface="Arial" panose="020B0604020202020204" pitchFamily="34" charset="0"/>
              </a:rPr>
              <a:t>24</a:t>
            </a:r>
            <a:r>
              <a:rPr lang="en-US" altLang="ja-JP" sz="1500" dirty="0">
                <a:solidFill>
                  <a:srgbClr val="000000"/>
                </a:solidFill>
                <a:ea typeface="MS Mincho" panose="02020609040205080304" pitchFamily="49" charset="-128"/>
                <a:cs typeface="Arial" panose="020B0604020202020204" pitchFamily="34" charset="0"/>
              </a:rPr>
              <a:t>pts M&amp;M </a:t>
            </a:r>
            <a:r>
              <a:rPr lang="ro-RO" altLang="ja-JP" sz="1500" dirty="0">
                <a:solidFill>
                  <a:srgbClr val="000000"/>
                </a:solidFill>
                <a:ea typeface="MS Mincho" panose="02020609040205080304" pitchFamily="49" charset="-128"/>
                <a:cs typeface="Arial" panose="020B0604020202020204" pitchFamily="34" charset="0"/>
              </a:rPr>
              <a:t>24</a:t>
            </a:r>
            <a:r>
              <a:rPr lang="en-US" altLang="ja-JP" sz="1500" dirty="0">
                <a:solidFill>
                  <a:srgbClr val="000000"/>
                </a:solidFill>
                <a:ea typeface="MS Mincho" panose="02020609040205080304" pitchFamily="49" charset="-128"/>
                <a:cs typeface="Arial" panose="020B0604020202020204" pitchFamily="34" charset="0"/>
              </a:rPr>
              <a:t>pts; M&amp;M </a:t>
            </a:r>
            <a:r>
              <a:rPr lang="ro-RO" altLang="ja-JP" sz="1500" dirty="0">
                <a:solidFill>
                  <a:srgbClr val="000000"/>
                </a:solidFill>
                <a:ea typeface="MS Mincho" panose="02020609040205080304" pitchFamily="49" charset="-128"/>
                <a:cs typeface="Arial" panose="020B0604020202020204" pitchFamily="34" charset="0"/>
              </a:rPr>
              <a:t>24</a:t>
            </a:r>
            <a:r>
              <a:rPr lang="en-US" altLang="ja-JP" sz="1500" dirty="0">
                <a:solidFill>
                  <a:srgbClr val="000000"/>
                </a:solidFill>
                <a:ea typeface="MS Mincho" panose="02020609040205080304" pitchFamily="49" charset="-128"/>
                <a:cs typeface="Arial" panose="020B0604020202020204" pitchFamily="34" charset="0"/>
              </a:rPr>
              <a:t>pts; M&amp;M </a:t>
            </a:r>
            <a:r>
              <a:rPr lang="ro-RO" altLang="ja-JP" sz="1500" dirty="0">
                <a:solidFill>
                  <a:srgbClr val="000000"/>
                </a:solidFill>
                <a:ea typeface="MS Mincho" panose="02020609040205080304" pitchFamily="49" charset="-128"/>
                <a:cs typeface="Arial" panose="020B0604020202020204" pitchFamily="34" charset="0"/>
              </a:rPr>
              <a:t>24</a:t>
            </a:r>
            <a:r>
              <a:rPr lang="en-US" altLang="ja-JP" sz="1500" dirty="0">
                <a:solidFill>
                  <a:srgbClr val="000000"/>
                </a:solidFill>
                <a:ea typeface="MS Mincho" panose="02020609040205080304" pitchFamily="49" charset="-128"/>
                <a:cs typeface="Arial" panose="020B0604020202020204" pitchFamily="34" charset="0"/>
              </a:rPr>
              <a:t>pts; M&amp;M </a:t>
            </a:r>
            <a:r>
              <a:rPr lang="ro-RO" altLang="ja-JP" sz="1500" dirty="0">
                <a:solidFill>
                  <a:srgbClr val="000000"/>
                </a:solidFill>
                <a:ea typeface="MS Mincho" panose="02020609040205080304" pitchFamily="49" charset="-128"/>
                <a:cs typeface="Arial" panose="020B0604020202020204" pitchFamily="34" charset="0"/>
              </a:rPr>
              <a:t>24</a:t>
            </a:r>
            <a:r>
              <a:rPr lang="en-US" altLang="ja-JP" sz="1500" dirty="0">
                <a:solidFill>
                  <a:srgbClr val="000000"/>
                </a:solidFill>
                <a:ea typeface="MS Mincho" panose="02020609040205080304" pitchFamily="49" charset="-128"/>
                <a:cs typeface="Arial" panose="020B0604020202020204" pitchFamily="34" charset="0"/>
              </a:rPr>
              <a:t>pts</a:t>
            </a:r>
            <a:r>
              <a:rPr lang="ro-RO" altLang="ja-JP" sz="1500" dirty="0">
                <a:solidFill>
                  <a:srgbClr val="000000"/>
                </a:solidFill>
                <a:ea typeface="MS Mincho" panose="02020609040205080304" pitchFamily="49" charset="-128"/>
                <a:cs typeface="Arial" panose="020B0604020202020204" pitchFamily="34" charset="0"/>
              </a:rPr>
              <a:t>; </a:t>
            </a:r>
            <a:r>
              <a:rPr lang="en-US" altLang="ja-JP" sz="1500" dirty="0">
                <a:solidFill>
                  <a:srgbClr val="000000"/>
                </a:solidFill>
                <a:ea typeface="MS Mincho" panose="02020609040205080304" pitchFamily="49" charset="-128"/>
                <a:cs typeface="Arial" panose="020B0604020202020204" pitchFamily="34" charset="0"/>
              </a:rPr>
              <a:t>M&amp;M </a:t>
            </a:r>
            <a:r>
              <a:rPr lang="ro-RO" altLang="ja-JP" sz="1500" dirty="0">
                <a:solidFill>
                  <a:srgbClr val="000000"/>
                </a:solidFill>
                <a:ea typeface="MS Mincho" panose="02020609040205080304" pitchFamily="49" charset="-128"/>
                <a:cs typeface="Arial" panose="020B0604020202020204" pitchFamily="34" charset="0"/>
              </a:rPr>
              <a:t>24</a:t>
            </a:r>
            <a:r>
              <a:rPr lang="en-US" altLang="ja-JP" sz="1500" dirty="0">
                <a:solidFill>
                  <a:srgbClr val="000000"/>
                </a:solidFill>
                <a:ea typeface="MS Mincho" panose="02020609040205080304" pitchFamily="49" charset="-128"/>
                <a:cs typeface="Arial" panose="020B0604020202020204" pitchFamily="34" charset="0"/>
              </a:rPr>
              <a:t>pts; M&amp;M </a:t>
            </a:r>
            <a:r>
              <a:rPr lang="ro-RO" altLang="ja-JP" sz="1500" dirty="0">
                <a:solidFill>
                  <a:srgbClr val="000000"/>
                </a:solidFill>
                <a:ea typeface="MS Mincho" panose="02020609040205080304" pitchFamily="49" charset="-128"/>
                <a:cs typeface="Arial" panose="020B0604020202020204" pitchFamily="34" charset="0"/>
              </a:rPr>
              <a:t>24</a:t>
            </a:r>
            <a:r>
              <a:rPr lang="en-US" altLang="ja-JP" sz="1500" dirty="0">
                <a:solidFill>
                  <a:srgbClr val="000000"/>
                </a:solidFill>
                <a:ea typeface="MS Mincho" panose="02020609040205080304" pitchFamily="49" charset="-128"/>
                <a:cs typeface="Arial" panose="020B0604020202020204" pitchFamily="34" charset="0"/>
              </a:rPr>
              <a:t>pts; M&amp;M </a:t>
            </a:r>
            <a:r>
              <a:rPr lang="ro-RO" altLang="ja-JP" sz="1500" dirty="0">
                <a:solidFill>
                  <a:srgbClr val="000000"/>
                </a:solidFill>
                <a:ea typeface="MS Mincho" panose="02020609040205080304" pitchFamily="49" charset="-128"/>
                <a:cs typeface="Arial" panose="020B0604020202020204" pitchFamily="34" charset="0"/>
              </a:rPr>
              <a:t>24</a:t>
            </a:r>
            <a:r>
              <a:rPr lang="en-US" altLang="ja-JP" sz="1500" dirty="0">
                <a:solidFill>
                  <a:srgbClr val="000000"/>
                </a:solidFill>
                <a:ea typeface="MS Mincho" panose="02020609040205080304" pitchFamily="49" charset="-128"/>
                <a:cs typeface="Arial" panose="020B0604020202020204" pitchFamily="34" charset="0"/>
              </a:rPr>
              <a:t>pts M&amp;M </a:t>
            </a:r>
            <a:r>
              <a:rPr lang="ro-RO" altLang="ja-JP" sz="1500" dirty="0">
                <a:solidFill>
                  <a:srgbClr val="000000"/>
                </a:solidFill>
                <a:ea typeface="MS Mincho" panose="02020609040205080304" pitchFamily="49" charset="-128"/>
                <a:cs typeface="Arial" panose="020B0604020202020204" pitchFamily="34" charset="0"/>
              </a:rPr>
              <a:t>24</a:t>
            </a:r>
            <a:r>
              <a:rPr lang="en-US" altLang="ja-JP" sz="1500" dirty="0">
                <a:solidFill>
                  <a:srgbClr val="000000"/>
                </a:solidFill>
                <a:ea typeface="MS Mincho" panose="02020609040205080304" pitchFamily="49" charset="-128"/>
                <a:cs typeface="Arial" panose="020B0604020202020204" pitchFamily="34" charset="0"/>
              </a:rPr>
              <a:t>pts; M&amp;M </a:t>
            </a:r>
            <a:r>
              <a:rPr lang="ro-RO" altLang="ja-JP" sz="1500" dirty="0">
                <a:solidFill>
                  <a:srgbClr val="000000"/>
                </a:solidFill>
                <a:ea typeface="MS Mincho" panose="02020609040205080304" pitchFamily="49" charset="-128"/>
                <a:cs typeface="Arial" panose="020B0604020202020204" pitchFamily="34" charset="0"/>
              </a:rPr>
              <a:t>24</a:t>
            </a:r>
            <a:r>
              <a:rPr lang="en-US" altLang="ja-JP" sz="1500" dirty="0">
                <a:solidFill>
                  <a:srgbClr val="000000"/>
                </a:solidFill>
                <a:ea typeface="MS Mincho" panose="02020609040205080304" pitchFamily="49" charset="-128"/>
                <a:cs typeface="Arial" panose="020B0604020202020204" pitchFamily="34" charset="0"/>
              </a:rPr>
              <a:t>pts; M&amp;M </a:t>
            </a:r>
            <a:r>
              <a:rPr lang="ro-RO" altLang="ja-JP" sz="1500" dirty="0">
                <a:solidFill>
                  <a:srgbClr val="000000"/>
                </a:solidFill>
                <a:ea typeface="MS Mincho" panose="02020609040205080304" pitchFamily="49" charset="-128"/>
                <a:cs typeface="Arial" panose="020B0604020202020204" pitchFamily="34" charset="0"/>
              </a:rPr>
              <a:t>24</a:t>
            </a:r>
            <a:r>
              <a:rPr lang="en-US" altLang="ja-JP" sz="1500" dirty="0">
                <a:solidFill>
                  <a:srgbClr val="000000"/>
                </a:solidFill>
                <a:ea typeface="MS Mincho" panose="02020609040205080304" pitchFamily="49" charset="-128"/>
                <a:cs typeface="Arial" panose="020B0604020202020204" pitchFamily="34" charset="0"/>
              </a:rPr>
              <a:t>pts; M&amp;M </a:t>
            </a:r>
            <a:r>
              <a:rPr lang="ro-RO" altLang="ja-JP" sz="1500" dirty="0">
                <a:solidFill>
                  <a:srgbClr val="000000"/>
                </a:solidFill>
                <a:ea typeface="MS Mincho" panose="02020609040205080304" pitchFamily="49" charset="-128"/>
                <a:cs typeface="Arial" panose="020B0604020202020204" pitchFamily="34" charset="0"/>
              </a:rPr>
              <a:t>24</a:t>
            </a:r>
            <a:r>
              <a:rPr lang="en-US" altLang="ja-JP" sz="1500" dirty="0">
                <a:solidFill>
                  <a:srgbClr val="000000"/>
                </a:solidFill>
                <a:ea typeface="MS Mincho" panose="02020609040205080304" pitchFamily="49" charset="-128"/>
                <a:cs typeface="Arial" panose="020B0604020202020204" pitchFamily="34" charset="0"/>
              </a:rPr>
              <a:t>pts </a:t>
            </a:r>
          </a:p>
          <a:p>
            <a:pPr algn="just">
              <a:spcBef>
                <a:spcPct val="0"/>
              </a:spcBef>
            </a:pPr>
            <a:endParaRPr lang="en-US" altLang="fr-FR" sz="1500" dirty="0">
              <a:solidFill>
                <a:srgbClr val="000000"/>
              </a:solidFill>
              <a:ea typeface="MS Mincho" panose="02020609040205080304" pitchFamily="49" charset="-128"/>
              <a:cs typeface="Arial" panose="020B0604020202020204" pitchFamily="34" charset="0"/>
            </a:endParaRPr>
          </a:p>
          <a:p>
            <a:pPr algn="just">
              <a:spcBef>
                <a:spcPct val="0"/>
              </a:spcBef>
            </a:pPr>
            <a:r>
              <a:rPr lang="ro-RO" altLang="fr-FR" sz="1500" dirty="0">
                <a:solidFill>
                  <a:srgbClr val="000000"/>
                </a:solidFill>
                <a:ea typeface="MS Mincho" panose="02020609040205080304" pitchFamily="49" charset="-128"/>
                <a:cs typeface="Arial" panose="020B0604020202020204" pitchFamily="34" charset="0"/>
              </a:rPr>
              <a:t>R</a:t>
            </a:r>
            <a:r>
              <a:rPr lang="en-US" altLang="fr-FR" sz="1500" dirty="0" err="1">
                <a:solidFill>
                  <a:srgbClr val="000000"/>
                </a:solidFill>
                <a:ea typeface="MS Mincho" panose="02020609040205080304" pitchFamily="49" charset="-128"/>
                <a:cs typeface="Arial" panose="020B0604020202020204" pitchFamily="34" charset="0"/>
              </a:rPr>
              <a:t>esearch</a:t>
            </a:r>
            <a:r>
              <a:rPr lang="en-US" altLang="fr-FR" sz="1500" dirty="0">
                <a:solidFill>
                  <a:srgbClr val="000000"/>
                </a:solidFill>
                <a:ea typeface="MS Mincho" panose="02020609040205080304" pitchFamily="49" charset="-128"/>
                <a:cs typeface="Arial" panose="020B0604020202020204" pitchFamily="34" charset="0"/>
              </a:rPr>
              <a:t>/study objectives, experimental factors, study area, research methods, observations, measurements, analyses etc.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038E6570-247B-46EE-8FC8-3735935381D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061" y="6121807"/>
            <a:ext cx="4114800" cy="485622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766DF197-C5F4-52DF-8B55-2AFFD18BE0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0" y="6182056"/>
            <a:ext cx="3888432" cy="485622"/>
          </a:xfrm>
        </p:spPr>
        <p:txBody>
          <a:bodyPr/>
          <a:lstStyle/>
          <a:p>
            <a:r>
              <a:rPr lang="ro-RO" i="1" dirty="0"/>
              <a:t> International Student Symposium "IF IM CAD„</a:t>
            </a:r>
          </a:p>
          <a:p>
            <a:r>
              <a:rPr lang="en-US" sz="1200" i="1" dirty="0">
                <a:effectLst/>
                <a:ea typeface="PMingLiU" panose="02020500000000000000" pitchFamily="18" charset="-120"/>
              </a:rPr>
              <a:t>May 9th, 2025</a:t>
            </a:r>
            <a:endParaRPr lang="ro-RO" i="1" dirty="0"/>
          </a:p>
          <a:p>
            <a:endParaRPr lang="en-US" i="1" dirty="0"/>
          </a:p>
        </p:txBody>
      </p:sp>
      <p:sp>
        <p:nvSpPr>
          <p:cNvPr id="10" name="Text Box 4">
            <a:extLst>
              <a:ext uri="{FF2B5EF4-FFF2-40B4-BE49-F238E27FC236}">
                <a16:creationId xmlns:a16="http://schemas.microsoft.com/office/drawing/2014/main" id="{B471E47F-2A7C-AE78-1547-2501A5C2D0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544" y="278061"/>
            <a:ext cx="5472608" cy="5959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02538" tIns="51269" rIns="102538" bIns="51269">
            <a:spAutoFit/>
          </a:bodyPr>
          <a:lstStyle>
            <a:lvl1pPr defTabSz="4114800">
              <a:spcBef>
                <a:spcPct val="20000"/>
              </a:spcBef>
              <a:buChar char="•"/>
              <a:defRPr sz="14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62000" indent="-1285875" defTabSz="4114800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524000" indent="-1028700" defTabSz="4114800">
              <a:spcBef>
                <a:spcPct val="20000"/>
              </a:spcBef>
              <a:buChar char="•"/>
              <a:defRPr sz="10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286000" indent="-1028700" defTabSz="4114800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048000" indent="-1028700" defTabSz="411480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505200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962400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419600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876800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fr-FR" sz="3200" b="1" dirty="0"/>
              <a:t>Results and discussions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07C0290-AB62-A23B-4BFA-66F471B31E25}"/>
              </a:ext>
            </a:extLst>
          </p:cNvPr>
          <p:cNvSpPr/>
          <p:nvPr/>
        </p:nvSpPr>
        <p:spPr>
          <a:xfrm>
            <a:off x="470945" y="1123944"/>
            <a:ext cx="699684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0"/>
              </a:spcBef>
            </a:pPr>
            <a:r>
              <a:rPr lang="en-US" altLang="ja-JP" sz="1500" dirty="0">
                <a:solidFill>
                  <a:srgbClr val="000000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Results 1 </a:t>
            </a:r>
            <a:r>
              <a:rPr lang="ro-RO" altLang="ja-JP" sz="1500" dirty="0">
                <a:solidFill>
                  <a:srgbClr val="000000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20</a:t>
            </a:r>
            <a:r>
              <a:rPr lang="en-US" altLang="ja-JP" sz="1500" dirty="0">
                <a:solidFill>
                  <a:srgbClr val="000000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pts; Results 1 </a:t>
            </a:r>
            <a:r>
              <a:rPr lang="ro-RO" altLang="ja-JP" sz="1500" dirty="0">
                <a:solidFill>
                  <a:srgbClr val="000000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20</a:t>
            </a:r>
            <a:r>
              <a:rPr lang="en-US" altLang="ja-JP" sz="1500" dirty="0">
                <a:solidFill>
                  <a:srgbClr val="000000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pts; Results 1 36pts; Results 1 </a:t>
            </a:r>
            <a:r>
              <a:rPr lang="ro-RO" altLang="ja-JP" sz="1500" dirty="0">
                <a:solidFill>
                  <a:srgbClr val="000000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20</a:t>
            </a:r>
            <a:r>
              <a:rPr lang="en-US" altLang="ja-JP" sz="1500" dirty="0">
                <a:solidFill>
                  <a:srgbClr val="000000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pts; Results 1 </a:t>
            </a:r>
            <a:r>
              <a:rPr lang="ro-RO" altLang="ja-JP" sz="1500" dirty="0">
                <a:solidFill>
                  <a:srgbClr val="000000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20</a:t>
            </a:r>
            <a:r>
              <a:rPr lang="en-US" altLang="ja-JP" sz="1500" dirty="0">
                <a:solidFill>
                  <a:srgbClr val="000000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pts;</a:t>
            </a:r>
          </a:p>
          <a:p>
            <a:pPr algn="just">
              <a:spcBef>
                <a:spcPct val="0"/>
              </a:spcBef>
            </a:pPr>
            <a:endParaRPr lang="en-US" altLang="ja-JP" sz="1500" dirty="0">
              <a:solidFill>
                <a:srgbClr val="000000"/>
              </a:solidFill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</a:pPr>
            <a:r>
              <a:rPr lang="ro-RO" altLang="ja-JP" sz="1500" dirty="0">
                <a:solidFill>
                  <a:srgbClr val="000000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T</a:t>
            </a:r>
            <a:r>
              <a:rPr lang="en-US" altLang="ja-JP" sz="1500" dirty="0">
                <a:solidFill>
                  <a:srgbClr val="000000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he obtained results will be presented (tables, graphs, images)</a:t>
            </a:r>
            <a:endParaRPr lang="en-GB" altLang="fr-FR" sz="1500" dirty="0">
              <a:solidFill>
                <a:srgbClr val="000000"/>
              </a:solidFill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</a:pPr>
            <a:r>
              <a:rPr lang="en-US" altLang="ja-JP" sz="1500" dirty="0">
                <a:solidFill>
                  <a:srgbClr val="000000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endParaRPr lang="en-GB" altLang="fr-FR" sz="1500" dirty="0">
              <a:solidFill>
                <a:srgbClr val="000000"/>
              </a:solidFill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6284CB50-679B-5C93-2467-63E931DB1D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34780" y="3429000"/>
            <a:ext cx="2481636" cy="2179990"/>
          </a:xfrm>
          <a:prstGeom prst="rect">
            <a:avLst/>
          </a:prstGeom>
        </p:spPr>
      </p:pic>
      <p:pic>
        <p:nvPicPr>
          <p:cNvPr id="9" name="Content Placeholder 7">
            <a:extLst>
              <a:ext uri="{FF2B5EF4-FFF2-40B4-BE49-F238E27FC236}">
                <a16:creationId xmlns:a16="http://schemas.microsoft.com/office/drawing/2014/main" id="{6E253591-6A83-43FE-BE2C-A3188240AC1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061" y="6121807"/>
            <a:ext cx="4114800" cy="485622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67BF102E-993D-6487-15E2-47AFF78FC7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0" y="6182056"/>
            <a:ext cx="3744416" cy="425373"/>
          </a:xfrm>
        </p:spPr>
        <p:txBody>
          <a:bodyPr/>
          <a:lstStyle/>
          <a:p>
            <a:r>
              <a:rPr lang="ro-RO" i="1" dirty="0"/>
              <a:t> International Student Symposium "IF IM CAD„</a:t>
            </a:r>
          </a:p>
          <a:p>
            <a:r>
              <a:rPr lang="en-US" sz="1200" i="1" dirty="0">
                <a:effectLst/>
                <a:ea typeface="PMingLiU" panose="02020500000000000000" pitchFamily="18" charset="-120"/>
              </a:rPr>
              <a:t>May 9th, 2025</a:t>
            </a:r>
            <a:endParaRPr lang="ro-RO" i="1" dirty="0"/>
          </a:p>
          <a:p>
            <a:endParaRPr lang="en-US" i="1" dirty="0"/>
          </a:p>
        </p:txBody>
      </p:sp>
      <p:sp>
        <p:nvSpPr>
          <p:cNvPr id="10" name="Text Box 4">
            <a:extLst>
              <a:ext uri="{FF2B5EF4-FFF2-40B4-BE49-F238E27FC236}">
                <a16:creationId xmlns:a16="http://schemas.microsoft.com/office/drawing/2014/main" id="{137EDD56-22CB-EE6C-7B50-17E952982B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544" y="278061"/>
            <a:ext cx="7128792" cy="5959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02538" tIns="51269" rIns="102538" bIns="51269">
            <a:spAutoFit/>
          </a:bodyPr>
          <a:lstStyle>
            <a:lvl1pPr defTabSz="4114800">
              <a:spcBef>
                <a:spcPct val="20000"/>
              </a:spcBef>
              <a:buChar char="•"/>
              <a:defRPr sz="14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62000" indent="-1285875" defTabSz="4114800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524000" indent="-1028700" defTabSz="4114800">
              <a:spcBef>
                <a:spcPct val="20000"/>
              </a:spcBef>
              <a:buChar char="•"/>
              <a:defRPr sz="10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286000" indent="-1028700" defTabSz="4114800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048000" indent="-1028700" defTabSz="411480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505200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962400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419600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876800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fr-FR" sz="3200" b="1" dirty="0"/>
              <a:t>Conclusions &amp; Perspectives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BCA9218-F6FC-D273-303D-8B28F92DE217}"/>
              </a:ext>
            </a:extLst>
          </p:cNvPr>
          <p:cNvSpPr/>
          <p:nvPr/>
        </p:nvSpPr>
        <p:spPr>
          <a:xfrm>
            <a:off x="533518" y="1124744"/>
            <a:ext cx="6996843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0"/>
              </a:spcBef>
            </a:pPr>
            <a:r>
              <a:rPr lang="en-US" altLang="ja-JP" sz="1500" dirty="0">
                <a:solidFill>
                  <a:srgbClr val="000000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Conclusions &amp; perspectives </a:t>
            </a:r>
            <a:r>
              <a:rPr lang="ro-RO" altLang="ja-JP" sz="1500" dirty="0">
                <a:solidFill>
                  <a:srgbClr val="000000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20</a:t>
            </a:r>
            <a:r>
              <a:rPr lang="en-US" altLang="ja-JP" sz="1500" dirty="0">
                <a:solidFill>
                  <a:srgbClr val="000000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pts; Conclusions &amp; perspectives </a:t>
            </a:r>
            <a:r>
              <a:rPr lang="ro-RO" altLang="ja-JP" sz="1500" dirty="0">
                <a:solidFill>
                  <a:srgbClr val="000000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20</a:t>
            </a:r>
            <a:r>
              <a:rPr lang="en-US" altLang="ja-JP" sz="1500" dirty="0">
                <a:solidFill>
                  <a:srgbClr val="000000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pts; Conclusions &amp; perspectives </a:t>
            </a:r>
            <a:r>
              <a:rPr lang="ro-RO" altLang="ja-JP" sz="1500" dirty="0">
                <a:solidFill>
                  <a:srgbClr val="000000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20</a:t>
            </a:r>
            <a:r>
              <a:rPr lang="en-US" altLang="ja-JP" sz="1500" dirty="0">
                <a:solidFill>
                  <a:srgbClr val="000000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pts; Conclusions &amp; perspectives </a:t>
            </a:r>
            <a:r>
              <a:rPr lang="ro-RO" altLang="ja-JP" sz="1500" dirty="0">
                <a:solidFill>
                  <a:srgbClr val="000000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20</a:t>
            </a:r>
            <a:r>
              <a:rPr lang="en-US" altLang="ja-JP" sz="1500" dirty="0">
                <a:solidFill>
                  <a:srgbClr val="000000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pts</a:t>
            </a:r>
            <a:endParaRPr lang="en-GB" altLang="fr-FR" sz="1500" dirty="0">
              <a:solidFill>
                <a:srgbClr val="000000"/>
              </a:solidFill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6285AF-EF69-43BC-A353-FF8BE51AE3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102F46CD-DB93-4AE4-AAE7-BB477282B1A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061" y="6121807"/>
            <a:ext cx="4114800" cy="48562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2880</TotalTime>
  <Words>355</Words>
  <Application>Microsoft Office PowerPoint</Application>
  <PresentationFormat>Expunere pe ecran (4:3)</PresentationFormat>
  <Paragraphs>29</Paragraphs>
  <Slides>6</Slides>
  <Notes>0</Notes>
  <HiddenSlides>0</HiddenSlides>
  <MMClips>0</MMClips>
  <ScaleCrop>false</ScaleCrop>
  <HeadingPairs>
    <vt:vector size="6" baseType="variant">
      <vt:variant>
        <vt:lpstr>Fonturi utilizate</vt:lpstr>
      </vt:variant>
      <vt:variant>
        <vt:i4>5</vt:i4>
      </vt:variant>
      <vt:variant>
        <vt:lpstr>Temă</vt:lpstr>
      </vt:variant>
      <vt:variant>
        <vt:i4>1</vt:i4>
      </vt:variant>
      <vt:variant>
        <vt:lpstr>Titluri diapozitive</vt:lpstr>
      </vt:variant>
      <vt:variant>
        <vt:i4>6</vt:i4>
      </vt:variant>
    </vt:vector>
  </HeadingPairs>
  <TitlesOfParts>
    <vt:vector size="12" baseType="lpstr">
      <vt:lpstr>MS Mincho</vt:lpstr>
      <vt:lpstr>MS PGothic</vt:lpstr>
      <vt:lpstr>PMingLiU</vt:lpstr>
      <vt:lpstr>Arial</vt:lpstr>
      <vt:lpstr>Calibri</vt:lpstr>
      <vt:lpstr>Office Theme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HomeUser</dc:creator>
  <cp:lastModifiedBy>ifim ifim</cp:lastModifiedBy>
  <cp:revision>23</cp:revision>
  <dcterms:created xsi:type="dcterms:W3CDTF">2017-01-18T21:47:00Z</dcterms:created>
  <dcterms:modified xsi:type="dcterms:W3CDTF">2025-02-19T09:42:51Z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1033-12.2.0.13431</vt:lpwstr>
  </property>
  <property fmtid="{D5CDD505-2E9C-101B-9397-08002B2CF9AE}" pid="3" name="ICV">
    <vt:lpwstr>445BE11907744157955BF40423A38318_13</vt:lpwstr>
  </property>
</Properties>
</file>